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sldIdLst>
    <p:sldId id="256" r:id="rId2"/>
    <p:sldId id="258" r:id="rId3"/>
    <p:sldId id="257" r:id="rId4"/>
    <p:sldId id="259" r:id="rId5"/>
    <p:sldId id="260" r:id="rId6"/>
    <p:sldId id="261" r:id="rId7"/>
    <p:sldId id="278" r:id="rId8"/>
    <p:sldId id="279" r:id="rId9"/>
    <p:sldId id="262" r:id="rId10"/>
    <p:sldId id="282" r:id="rId11"/>
    <p:sldId id="283" r:id="rId12"/>
    <p:sldId id="284" r:id="rId13"/>
    <p:sldId id="263" r:id="rId14"/>
    <p:sldId id="264" r:id="rId15"/>
    <p:sldId id="265" r:id="rId16"/>
    <p:sldId id="280" r:id="rId17"/>
    <p:sldId id="266" r:id="rId18"/>
    <p:sldId id="267" r:id="rId19"/>
    <p:sldId id="270" r:id="rId20"/>
    <p:sldId id="271" r:id="rId21"/>
    <p:sldId id="277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6" autoAdjust="0"/>
    <p:restoredTop sz="77975" autoAdjust="0"/>
  </p:normalViewPr>
  <p:slideViewPr>
    <p:cSldViewPr>
      <p:cViewPr varScale="1">
        <p:scale>
          <a:sx n="53" d="100"/>
          <a:sy n="53" d="100"/>
        </p:scale>
        <p:origin x="-20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4DE7D-E68D-4B32-87BA-203711CBA62A}" type="datetimeFigureOut">
              <a:rPr lang="pt-BR" smtClean="0"/>
              <a:t>05/11/2013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D9F94-0A14-4AF3-95BF-BD8FBFF694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8916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Vasos </a:t>
            </a:r>
            <a:r>
              <a:rPr lang="pt-BR" dirty="0" err="1" smtClean="0"/>
              <a:t>Bronquicos</a:t>
            </a:r>
            <a:r>
              <a:rPr lang="pt-BR" dirty="0" smtClean="0"/>
              <a:t>:</a:t>
            </a:r>
            <a:r>
              <a:rPr lang="pt-BR" baseline="0" dirty="0" smtClean="0"/>
              <a:t> origem circulação sistêmica, artérias </a:t>
            </a:r>
            <a:r>
              <a:rPr lang="pt-BR" baseline="0" dirty="0" err="1" smtClean="0"/>
              <a:t>bronquicas</a:t>
            </a:r>
            <a:r>
              <a:rPr lang="pt-BR" baseline="0" dirty="0" smtClean="0"/>
              <a:t>.</a:t>
            </a:r>
          </a:p>
          <a:p>
            <a:r>
              <a:rPr lang="pt-BR" baseline="0" dirty="0" smtClean="0"/>
              <a:t>Distribuição do </a:t>
            </a:r>
            <a:r>
              <a:rPr lang="pt-BR" baseline="0" dirty="0" err="1" smtClean="0"/>
              <a:t>flixo</a:t>
            </a:r>
            <a:r>
              <a:rPr lang="pt-BR" baseline="0" dirty="0" smtClean="0"/>
              <a:t> sanguíneo no pulmão: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D9F94-0A14-4AF3-95BF-BD8FBFF6946F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1740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Zona</a:t>
            </a:r>
            <a:r>
              <a:rPr lang="pt-BR" baseline="0" dirty="0" smtClean="0"/>
              <a:t> 1 de fluxo ocorre em situações anormais: pressões pulmonares muito baixas ou hemorragias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D9F94-0A14-4AF3-95BF-BD8FBFF6946F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4830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Musculos</a:t>
            </a:r>
            <a:r>
              <a:rPr lang="pt-BR" dirty="0" smtClean="0"/>
              <a:t> acessórios para inspirar: escalenos</a:t>
            </a:r>
            <a:r>
              <a:rPr lang="pt-BR" baseline="0" dirty="0" smtClean="0"/>
              <a:t> médio e anteriores, </a:t>
            </a:r>
            <a:r>
              <a:rPr lang="pt-BR" baseline="0" dirty="0" err="1" smtClean="0"/>
              <a:t>esternocleido</a:t>
            </a:r>
            <a:r>
              <a:rPr lang="pt-BR" baseline="0" dirty="0" smtClean="0"/>
              <a:t>, intercostais externos e </a:t>
            </a:r>
            <a:r>
              <a:rPr lang="pt-BR" baseline="0" dirty="0" err="1" smtClean="0"/>
              <a:t>serrateis</a:t>
            </a:r>
            <a:endParaRPr lang="pt-BR" dirty="0" smtClean="0"/>
          </a:p>
          <a:p>
            <a:r>
              <a:rPr lang="pt-BR" dirty="0" err="1" smtClean="0"/>
              <a:t>Musculos</a:t>
            </a:r>
            <a:r>
              <a:rPr lang="pt-BR" baseline="0" dirty="0" smtClean="0"/>
              <a:t> acessórios para expirar: intercostais internos e o reto</a:t>
            </a:r>
          </a:p>
          <a:p>
            <a:r>
              <a:rPr lang="pt-BR" dirty="0" smtClean="0"/>
              <a:t>Pressão Pleural – Pressão negativa: pressão para promover inspiração.</a:t>
            </a:r>
            <a:r>
              <a:rPr lang="pt-BR" baseline="0" dirty="0" smtClean="0"/>
              <a:t> Se fosse positiva, </a:t>
            </a:r>
            <a:r>
              <a:rPr lang="pt-BR" baseline="0" dirty="0" err="1" smtClean="0"/>
              <a:t>colabaria</a:t>
            </a:r>
            <a:r>
              <a:rPr lang="pt-BR" baseline="0" dirty="0" smtClean="0"/>
              <a:t> o Pulmão! Comentar o que é o </a:t>
            </a:r>
            <a:r>
              <a:rPr lang="pt-BR" baseline="0" dirty="0" err="1" smtClean="0"/>
              <a:t>Pneumotorax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Hidrotorax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Quilotorax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Hemotorax</a:t>
            </a:r>
            <a:r>
              <a:rPr lang="pt-BR" baseline="0" dirty="0" smtClean="0"/>
              <a:t>, Trauma Aberto da Caixa Torácica– Perda da </a:t>
            </a:r>
            <a:r>
              <a:rPr lang="pt-BR" baseline="0" dirty="0" err="1" smtClean="0"/>
              <a:t>pressau</a:t>
            </a:r>
            <a:r>
              <a:rPr lang="pt-BR" baseline="0" dirty="0" smtClean="0"/>
              <a:t> pleural, levando a </a:t>
            </a:r>
            <a:r>
              <a:rPr lang="pt-BR" baseline="0" dirty="0" err="1" smtClean="0"/>
              <a:t>colabamento</a:t>
            </a:r>
            <a:r>
              <a:rPr lang="pt-BR" baseline="0" dirty="0" smtClean="0"/>
              <a:t> do pulmão!</a:t>
            </a:r>
          </a:p>
          <a:p>
            <a:r>
              <a:rPr lang="pt-BR" baseline="0" dirty="0" smtClean="0"/>
              <a:t>-Pressão Alveolar: pressão no interior do alvéolo. Mostrar que é muito próximo da pressão atmosférica.</a:t>
            </a:r>
          </a:p>
          <a:p>
            <a:r>
              <a:rPr lang="pt-BR" baseline="0" dirty="0" smtClean="0"/>
              <a:t>-Pressão </a:t>
            </a:r>
            <a:r>
              <a:rPr lang="pt-BR" baseline="0" dirty="0" err="1" smtClean="0"/>
              <a:t>transpulmonar</a:t>
            </a:r>
            <a:r>
              <a:rPr lang="pt-BR" baseline="0" dirty="0" smtClean="0"/>
              <a:t>: Diferença de pressão entre alvéolo e </a:t>
            </a:r>
            <a:r>
              <a:rPr lang="pt-BR" baseline="0" dirty="0" err="1" smtClean="0"/>
              <a:t>superficies</a:t>
            </a:r>
            <a:r>
              <a:rPr lang="pt-BR" baseline="0" dirty="0" smtClean="0"/>
              <a:t> externas do pulmão (pleura, gradeado costal). Na prática, a pressão </a:t>
            </a:r>
            <a:r>
              <a:rPr lang="pt-BR" baseline="0" dirty="0" err="1" smtClean="0"/>
              <a:t>transpulmonar</a:t>
            </a:r>
            <a:r>
              <a:rPr lang="pt-BR" baseline="0" dirty="0" smtClean="0"/>
              <a:t> é uma medida de força elástica do pulmão (medida da complacência), é uma pressão de retração. Ao final da Inspiração máxima (pulmão muito cheio), existe muita força elástica para expulsar o ar. No início da expiração, existe pouca força elástica pra expulsar o ar, permitindo que ele entre facilmente. 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D9F94-0A14-4AF3-95BF-BD8FBFF6946F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6487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-Pressão Pleural – Pressão negativa: pressão para promover inspiração.</a:t>
            </a:r>
            <a:r>
              <a:rPr lang="pt-BR" baseline="0" dirty="0" smtClean="0"/>
              <a:t> Se fosse positiva, </a:t>
            </a:r>
            <a:r>
              <a:rPr lang="pt-BR" baseline="0" dirty="0" err="1" smtClean="0"/>
              <a:t>colabaria</a:t>
            </a:r>
            <a:r>
              <a:rPr lang="pt-BR" baseline="0" dirty="0" smtClean="0"/>
              <a:t> o Pulmão! Comentar o que é o </a:t>
            </a:r>
            <a:r>
              <a:rPr lang="pt-BR" baseline="0" dirty="0" err="1" smtClean="0"/>
              <a:t>Pneumotorax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Hidrotorax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Quilotorax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Hemotorax</a:t>
            </a:r>
            <a:r>
              <a:rPr lang="pt-BR" baseline="0" dirty="0" smtClean="0"/>
              <a:t>, Trauma Aberto da Caixa Torácica– Perda da </a:t>
            </a:r>
            <a:r>
              <a:rPr lang="pt-BR" baseline="0" dirty="0" err="1" smtClean="0"/>
              <a:t>pressau</a:t>
            </a:r>
            <a:r>
              <a:rPr lang="pt-BR" baseline="0" dirty="0" smtClean="0"/>
              <a:t> pleural, levando a </a:t>
            </a:r>
            <a:r>
              <a:rPr lang="pt-BR" baseline="0" dirty="0" err="1" smtClean="0"/>
              <a:t>colabamento</a:t>
            </a:r>
            <a:r>
              <a:rPr lang="pt-BR" baseline="0" dirty="0" smtClean="0"/>
              <a:t> do pulmão!</a:t>
            </a:r>
          </a:p>
          <a:p>
            <a:r>
              <a:rPr lang="pt-BR" baseline="0" dirty="0" smtClean="0"/>
              <a:t>-Pressão Alveolar: pressão no interior do alvéolo. Mostrar que é muito próximo da pressão atmosférica.</a:t>
            </a:r>
          </a:p>
          <a:p>
            <a:r>
              <a:rPr lang="pt-BR" baseline="0" dirty="0" smtClean="0"/>
              <a:t>-Pressão </a:t>
            </a:r>
            <a:r>
              <a:rPr lang="pt-BR" baseline="0" dirty="0" err="1" smtClean="0"/>
              <a:t>transpulmonar</a:t>
            </a:r>
            <a:r>
              <a:rPr lang="pt-BR" baseline="0" dirty="0" smtClean="0"/>
              <a:t>: Diferença de pressão entre alvéolo e </a:t>
            </a:r>
            <a:r>
              <a:rPr lang="pt-BR" baseline="0" dirty="0" err="1" smtClean="0"/>
              <a:t>superficies</a:t>
            </a:r>
            <a:r>
              <a:rPr lang="pt-BR" baseline="0" dirty="0" smtClean="0"/>
              <a:t> externas do pulmão (pleura, gradeado costal). Na prática, a pressão </a:t>
            </a:r>
            <a:r>
              <a:rPr lang="pt-BR" baseline="0" dirty="0" err="1" smtClean="0"/>
              <a:t>transpulmonar</a:t>
            </a:r>
            <a:r>
              <a:rPr lang="pt-BR" baseline="0" dirty="0" smtClean="0"/>
              <a:t> é uma medida de força elástica do pulmão (medida da complacência), é uma pressão de retração. Ao final da Inspiração máxima (pulmão muito cheio), existe muita força elástica para expulsar o ar. No início da expiração, existe pouca força elástica pra expulsar o ar, permitindo que ele entre facilmente. </a:t>
            </a:r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EF897-621C-4513-B8DF-3FA98D2C4985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5088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D9F94-0A14-4AF3-95BF-BD8FBFF6946F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CPT</a:t>
            </a:r>
            <a:r>
              <a:rPr lang="pt-BR" baseline="0" dirty="0" smtClean="0"/>
              <a:t> aumentada por aumento do volume do residual</a:t>
            </a:r>
          </a:p>
          <a:p>
            <a:r>
              <a:rPr lang="pt-BR" baseline="0" dirty="0" smtClean="0"/>
              <a:t>VEF1 e CVF diminuindo pois o cara tem dificuldade para colocar tudo para fora.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D9F94-0A14-4AF3-95BF-BD8FBFF6946F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489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Fatores que afetam a difusão na membrana</a:t>
            </a:r>
            <a:r>
              <a:rPr lang="pt-BR" baseline="0" dirty="0" smtClean="0"/>
              <a:t> respiratória: espessura, líquido, quantidade de área disponível para trocas gasosas, diferença de pressão entre os lados da membrana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D9F94-0A14-4AF3-95BF-BD8FBFF6946F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69389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 afinidade oxigênio-hemoglobina altera-se para cada molécula de oxigênio que é ligada  à porção heme: a ligação da primeira molécula de oxigênio ao grupo heme aumenta a afinidade para a segunda molécula de oxigênio; a ligação da segunda molécula de oxigênio ao grupo heme aumenta a afinidade para a terceira molécula de oxigênio. A afinidade pela quarta, e última, molécula de oxigênio é maior e ocorre em valores entre 60-100mmHg.</a:t>
            </a:r>
          </a:p>
          <a:p>
            <a:endParaRPr lang="pt-BR" dirty="0" smtClean="0"/>
          </a:p>
          <a:p>
            <a:r>
              <a:rPr lang="pt-BR" dirty="0" smtClean="0"/>
              <a:t>Deslocamento da curva</a:t>
            </a:r>
            <a:r>
              <a:rPr lang="pt-BR" baseline="0" dirty="0" smtClean="0"/>
              <a:t> de dissociação da hemoglobina: </a:t>
            </a:r>
          </a:p>
          <a:p>
            <a:r>
              <a:rPr lang="pt-BR" baseline="0" dirty="0" smtClean="0"/>
              <a:t>-direita: mais CO2 e pH menor, maior quantidade de 2,3-DPG, maior temperatura</a:t>
            </a:r>
          </a:p>
          <a:p>
            <a:r>
              <a:rPr lang="pt-BR" baseline="0" dirty="0" smtClean="0"/>
              <a:t>-esquerda: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Transporte de gás carbônico na forma de íon bicarbonato:  dissolvido no sangue, o  gás carbônico reage com a água e forma ácido carbônico[1]. Essa </a:t>
            </a:r>
          </a:p>
          <a:p>
            <a:r>
              <a:rPr lang="pt-BR" dirty="0" smtClean="0"/>
              <a:t>seria uma reação lenta, caso não fosse a enzima “</a:t>
            </a:r>
            <a:r>
              <a:rPr lang="pt-BR" dirty="0" err="1" smtClean="0"/>
              <a:t>Anidrase</a:t>
            </a:r>
            <a:r>
              <a:rPr lang="pt-BR" dirty="0" smtClean="0"/>
              <a:t> Carbônica”, que catalisa a reação[1]. Assim, após ser formado  no interior das hemácias, </a:t>
            </a:r>
          </a:p>
          <a:p>
            <a:r>
              <a:rPr lang="pt-BR" dirty="0" smtClean="0"/>
              <a:t>o ácido carbônico  –  que é um ácido extremamente instável  –  se dissocia em íons hidrogênio (H+) e ons bicarbonato  (HCO3-)[1]. Os íons hidrogênio se fundem com a hemoglobina (formando o tampão ácido-base da hemoglobina), ao passo que os íons bicarbonato  se difundem para o plasma, enquanto </a:t>
            </a:r>
          </a:p>
          <a:p>
            <a:r>
              <a:rPr lang="pt-BR" dirty="0" smtClean="0"/>
              <a:t>íons cloreto se difundem para as hemácias, em um mecanismo trocador[1,  2].  Assim, o bicarbonato que  foi difundido  para o plasma, ao atingir os </a:t>
            </a:r>
          </a:p>
          <a:p>
            <a:r>
              <a:rPr lang="pt-BR" dirty="0" smtClean="0"/>
              <a:t>pulmões pelo retorno venoso, passará pelo processo semelhante ao que ocorreu  nos capilares sistêmicos, no entanto em sentido inverso[2]. O bicarbonato, no plasma, adentrará na hemácia pelo mesmo  mecanismo  trocador de cloro. Na hemácia, esse mesmo bicarbonato irá reagir com  íons hidrogênio, sendo essa reação novamente catalisada pela </a:t>
            </a:r>
            <a:r>
              <a:rPr lang="pt-BR" dirty="0" err="1" smtClean="0"/>
              <a:t>Anidrase</a:t>
            </a:r>
            <a:r>
              <a:rPr lang="pt-BR" dirty="0" smtClean="0"/>
              <a:t> Carbônica[2]. O resultado  será a formação de ácido carbônico, instável, que se dissociará em água e gás carbônico[2]. Na presença do gradiente de pressão alvéolo-sangue venoso, a maior quantidade de gás carbônico no sangue venoso provocará a difusão do gás em direção aos alvéolos[2]. Essa forma de transporte do gás carbônico corresponde de 70-90% do total.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D9F94-0A14-4AF3-95BF-BD8FBFF6946F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83639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Centro respiratório dorsal: inspiração</a:t>
            </a:r>
            <a:r>
              <a:rPr lang="pt-BR" baseline="0" dirty="0" smtClean="0"/>
              <a:t> – sinal em rampa: fisiologia não </a:t>
            </a:r>
            <a:r>
              <a:rPr lang="pt-BR" baseline="0" dirty="0" err="1" smtClean="0"/>
              <a:t>eluciada</a:t>
            </a:r>
            <a:r>
              <a:rPr lang="pt-BR" baseline="0" dirty="0" smtClean="0"/>
              <a:t>. Envia o sinal até o diafragma</a:t>
            </a:r>
          </a:p>
          <a:p>
            <a:endParaRPr lang="pt-BR" baseline="0" dirty="0" smtClean="0"/>
          </a:p>
          <a:p>
            <a:r>
              <a:rPr lang="pt-BR" baseline="0" dirty="0" smtClean="0"/>
              <a:t>Centro respiratório ventral: atua na expiração quanto na inspiração. Durante a respiração em repouso, centro fica em repouso. É acionado na necessidade respiratória.</a:t>
            </a:r>
          </a:p>
          <a:p>
            <a:endParaRPr lang="pt-BR" baseline="0" dirty="0" smtClean="0"/>
          </a:p>
          <a:p>
            <a:r>
              <a:rPr lang="pt-BR" baseline="0" dirty="0" smtClean="0"/>
              <a:t>Centro pneumotáxico: é o cara que desliga a rampa inspiratória.</a:t>
            </a:r>
          </a:p>
          <a:p>
            <a:endParaRPr lang="pt-BR" baseline="0" dirty="0" smtClean="0"/>
          </a:p>
          <a:p>
            <a:r>
              <a:rPr lang="pt-BR" baseline="0" dirty="0" smtClean="0"/>
              <a:t>Corpos carotídeos e corpos aórticos: </a:t>
            </a:r>
            <a:r>
              <a:rPr lang="pt-BR" baseline="0" dirty="0" err="1" smtClean="0"/>
              <a:t>quimioreceptores</a:t>
            </a:r>
            <a:r>
              <a:rPr lang="pt-BR" baseline="0" dirty="0" smtClean="0"/>
              <a:t> periféricos - capta co2, mas principalmente O2, disparando de forma intensa quando O2 estão menor que 60mmHg.</a:t>
            </a:r>
          </a:p>
          <a:p>
            <a:endParaRPr lang="pt-BR" baseline="0" dirty="0" smtClean="0"/>
          </a:p>
          <a:p>
            <a:r>
              <a:rPr lang="pt-BR" baseline="0" dirty="0" smtClean="0"/>
              <a:t>Papel do CO2: atuam nos </a:t>
            </a:r>
            <a:r>
              <a:rPr lang="pt-BR" baseline="0" dirty="0" err="1" smtClean="0"/>
              <a:t>quimireceptores</a:t>
            </a:r>
            <a:r>
              <a:rPr lang="pt-BR" baseline="0" dirty="0" smtClean="0"/>
              <a:t>, de forma indireta. </a:t>
            </a:r>
          </a:p>
          <a:p>
            <a:endParaRPr lang="pt-BR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D9F94-0A14-4AF3-95BF-BD8FBFF6946F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2635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68EC974-BCC4-4AD8-BF94-53B9CD0C23EF}" type="datetime1">
              <a:rPr lang="pt-BR" smtClean="0"/>
              <a:t>05/11/2013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DCBE5-24F6-4E04-8370-3B927A149AEB}" type="datetime1">
              <a:rPr lang="pt-BR" smtClean="0"/>
              <a:t>05/11/2013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69624FE-C140-40E0-AD2E-C61A8F3F5548}" type="datetime1">
              <a:rPr lang="pt-BR" smtClean="0"/>
              <a:t>05/11/2013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B1BEC-F4AB-448A-B0BF-4BF1026B8DC7}" type="datetime1">
              <a:rPr lang="pt-BR" smtClean="0"/>
              <a:t>05/11/2013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BCDA0-3E0E-4A5C-A709-9CABEA71582C}" type="datetime1">
              <a:rPr lang="pt-BR" smtClean="0"/>
              <a:t>05/11/2013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4D89A81-172B-4969-A74F-418BFACE53C6}" type="datetime1">
              <a:rPr lang="pt-BR" smtClean="0"/>
              <a:t>05/11/2013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98AA08D-E5D4-41CC-81D7-E37173962C99}" type="datetime1">
              <a:rPr lang="pt-BR" smtClean="0"/>
              <a:t>05/11/2013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A7E2-7A7A-4598-A1C8-EB2DE2C91A29}" type="datetime1">
              <a:rPr lang="pt-BR" smtClean="0"/>
              <a:t>05/11/2013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0C67-74AA-4E55-A9B2-27EA7C5275CA}" type="datetime1">
              <a:rPr lang="pt-BR" smtClean="0"/>
              <a:t>05/11/2013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B660-D4D1-4D62-A32D-D98FA06ABE7B}" type="datetime1">
              <a:rPr lang="pt-BR" smtClean="0"/>
              <a:t>05/11/2013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87DC511-8DB6-4837-AAF5-4A9147EC0079}" type="datetime1">
              <a:rPr lang="pt-BR" smtClean="0"/>
              <a:t>05/11/2013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5AC2FF-0D20-429B-A827-90D7FA045305}" type="datetime1">
              <a:rPr lang="pt-BR" smtClean="0"/>
              <a:t>05/11/2013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Caxias do Sul, Novembro de 2013.</a:t>
            </a:r>
            <a:endParaRPr lang="pt-BR" dirty="0"/>
          </a:p>
        </p:txBody>
      </p:sp>
      <p:sp>
        <p:nvSpPr>
          <p:cNvPr id="4" name="Título 4"/>
          <p:cNvSpPr txBox="1">
            <a:spLocks/>
          </p:cNvSpPr>
          <p:nvPr/>
        </p:nvSpPr>
        <p:spPr>
          <a:xfrm>
            <a:off x="-239494" y="1772816"/>
            <a:ext cx="8771934" cy="34563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pt-BR" sz="3600" cap="none" dirty="0" err="1" smtClean="0"/>
              <a:t>Pré-Prova</a:t>
            </a:r>
            <a:endParaRPr lang="pt-BR" cap="none" dirty="0" smtClean="0"/>
          </a:p>
          <a:p>
            <a:pPr algn="r"/>
            <a:r>
              <a:rPr lang="pt-BR" sz="4100" b="1" u="sng" cap="none" dirty="0" smtClean="0"/>
              <a:t>Fisiologia</a:t>
            </a:r>
            <a:r>
              <a:rPr lang="pt-BR" sz="4200" b="1" u="sng" cap="none" dirty="0" smtClean="0"/>
              <a:t> </a:t>
            </a:r>
            <a:r>
              <a:rPr lang="pt-BR" sz="4100" b="1" u="sng" cap="none" dirty="0" smtClean="0"/>
              <a:t>Respiratória</a:t>
            </a:r>
            <a:r>
              <a:rPr lang="pt-BR" b="1" u="sng" cap="none" dirty="0" smtClean="0"/>
              <a:t/>
            </a:r>
            <a:br>
              <a:rPr lang="pt-BR" b="1" u="sng" cap="none" dirty="0" smtClean="0"/>
            </a:br>
            <a:r>
              <a:rPr lang="pt-BR" sz="2000" cap="none" dirty="0" smtClean="0"/>
              <a:t>Grupo de Monitores de Fisiologia Geral</a:t>
            </a:r>
            <a:br>
              <a:rPr lang="pt-BR" sz="2000" cap="none" dirty="0" smtClean="0"/>
            </a:br>
            <a:r>
              <a:rPr lang="pt-BR" sz="2000" cap="none" dirty="0" smtClean="0"/>
              <a:t>César </a:t>
            </a:r>
            <a:r>
              <a:rPr lang="pt-BR" sz="2000" cap="none" dirty="0" err="1" smtClean="0"/>
              <a:t>Sebben</a:t>
            </a:r>
            <a:r>
              <a:rPr lang="pt-BR" sz="2000" cap="none" dirty="0" smtClean="0"/>
              <a:t/>
            </a:r>
            <a:br>
              <a:rPr lang="pt-BR" sz="2000" cap="none" dirty="0" smtClean="0"/>
            </a:br>
            <a:r>
              <a:rPr lang="pt-BR" sz="2000" cap="none" dirty="0" smtClean="0"/>
              <a:t>Pietro </a:t>
            </a:r>
            <a:r>
              <a:rPr lang="pt-BR" sz="2000" cap="none" dirty="0" err="1" smtClean="0"/>
              <a:t>Nesello</a:t>
            </a:r>
            <a:endParaRPr lang="pt-BR" b="1" u="sng" cap="none" dirty="0"/>
          </a:p>
        </p:txBody>
      </p:sp>
      <p:pic>
        <p:nvPicPr>
          <p:cNvPr id="5" name="Picture 3" descr="logotipo fisio geral_pret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456891"/>
            <a:ext cx="3295397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85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Espirometria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>
          <a:xfrm>
            <a:off x="251520" y="1844824"/>
            <a:ext cx="3886200" cy="263152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Clr>
                <a:schemeClr val="bg1"/>
              </a:buClr>
              <a:buFont typeface="Arial" pitchFamily="34" charset="0"/>
              <a:buChar char="•"/>
            </a:pPr>
            <a:r>
              <a:rPr lang="pt-BR" sz="2400" dirty="0"/>
              <a:t>Conceito: Obstrução da via aérea por: edema, maior produção de muco, aumento do tônus. Ex.: Asma, </a:t>
            </a:r>
            <a:r>
              <a:rPr lang="pt-BR" sz="2400" dirty="0" smtClean="0"/>
              <a:t>DPOC (enfisema + bronquite).</a:t>
            </a:r>
            <a:endParaRPr lang="pt-BR" sz="2400" dirty="0"/>
          </a:p>
        </p:txBody>
      </p:sp>
      <p:pic>
        <p:nvPicPr>
          <p:cNvPr id="14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1916832"/>
            <a:ext cx="4439687" cy="245731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7" name="Retângulo de cantos arredondados 16"/>
          <p:cNvSpPr/>
          <p:nvPr/>
        </p:nvSpPr>
        <p:spPr>
          <a:xfrm>
            <a:off x="467544" y="4664720"/>
            <a:ext cx="165618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/>
              <a:t>CPT</a:t>
            </a:r>
            <a:endParaRPr lang="pt-BR" sz="3200" b="1" dirty="0"/>
          </a:p>
        </p:txBody>
      </p:sp>
      <p:sp>
        <p:nvSpPr>
          <p:cNvPr id="15" name="Seta para cima 14"/>
          <p:cNvSpPr/>
          <p:nvPr/>
        </p:nvSpPr>
        <p:spPr>
          <a:xfrm>
            <a:off x="1475656" y="4808736"/>
            <a:ext cx="432048" cy="72008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Retângulo de cantos arredondados 21"/>
          <p:cNvSpPr/>
          <p:nvPr/>
        </p:nvSpPr>
        <p:spPr>
          <a:xfrm>
            <a:off x="2267745" y="4664720"/>
            <a:ext cx="165618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/>
              <a:t>VEF1</a:t>
            </a:r>
            <a:endParaRPr lang="pt-BR" sz="3200" b="1" dirty="0"/>
          </a:p>
        </p:txBody>
      </p:sp>
      <p:sp>
        <p:nvSpPr>
          <p:cNvPr id="18" name="Seta para cima 17"/>
          <p:cNvSpPr/>
          <p:nvPr/>
        </p:nvSpPr>
        <p:spPr>
          <a:xfrm rot="10800000">
            <a:off x="3347865" y="4797152"/>
            <a:ext cx="432048" cy="72008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Retângulo de cantos arredondados 22"/>
          <p:cNvSpPr/>
          <p:nvPr/>
        </p:nvSpPr>
        <p:spPr>
          <a:xfrm>
            <a:off x="4082458" y="4653136"/>
            <a:ext cx="165618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/>
              <a:t>CVF</a:t>
            </a:r>
            <a:endParaRPr lang="pt-BR" sz="3200" b="1" dirty="0"/>
          </a:p>
        </p:txBody>
      </p:sp>
      <p:sp>
        <p:nvSpPr>
          <p:cNvPr id="19" name="Seta para cima 18"/>
          <p:cNvSpPr/>
          <p:nvPr/>
        </p:nvSpPr>
        <p:spPr>
          <a:xfrm rot="10800000">
            <a:off x="5134540" y="4797152"/>
            <a:ext cx="432048" cy="72008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de cantos arredondados 23"/>
          <p:cNvSpPr/>
          <p:nvPr/>
        </p:nvSpPr>
        <p:spPr>
          <a:xfrm>
            <a:off x="5868145" y="4664720"/>
            <a:ext cx="30963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/>
              <a:t>VEF1/CVF</a:t>
            </a:r>
            <a:endParaRPr lang="pt-BR" sz="3200" b="1" dirty="0"/>
          </a:p>
        </p:txBody>
      </p:sp>
      <p:sp>
        <p:nvSpPr>
          <p:cNvPr id="26" name="Retângulo de cantos arredondados 25"/>
          <p:cNvSpPr/>
          <p:nvPr/>
        </p:nvSpPr>
        <p:spPr>
          <a:xfrm>
            <a:off x="2267745" y="5816848"/>
            <a:ext cx="1656184" cy="5040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&lt; 80%</a:t>
            </a:r>
            <a:endParaRPr lang="pt-BR" sz="2800" b="1" dirty="0"/>
          </a:p>
        </p:txBody>
      </p:sp>
      <p:sp>
        <p:nvSpPr>
          <p:cNvPr id="27" name="Retângulo de cantos arredondados 26"/>
          <p:cNvSpPr/>
          <p:nvPr/>
        </p:nvSpPr>
        <p:spPr>
          <a:xfrm>
            <a:off x="4082458" y="5816848"/>
            <a:ext cx="1656184" cy="5040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&lt; 80%</a:t>
            </a:r>
            <a:endParaRPr lang="pt-BR" sz="2800" b="1" dirty="0"/>
          </a:p>
        </p:txBody>
      </p:sp>
      <p:sp>
        <p:nvSpPr>
          <p:cNvPr id="28" name="Retângulo de cantos arredondados 27"/>
          <p:cNvSpPr/>
          <p:nvPr/>
        </p:nvSpPr>
        <p:spPr>
          <a:xfrm>
            <a:off x="5868145" y="5816848"/>
            <a:ext cx="3096343" cy="5040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&lt; 75 – 80%</a:t>
            </a:r>
            <a:endParaRPr lang="pt-BR" sz="2800" b="1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10</a:t>
            </a:fld>
            <a:endParaRPr lang="pt-BR"/>
          </a:p>
        </p:txBody>
      </p:sp>
      <p:sp>
        <p:nvSpPr>
          <p:cNvPr id="21" name="Retângulo de cantos arredondados 20"/>
          <p:cNvSpPr/>
          <p:nvPr/>
        </p:nvSpPr>
        <p:spPr>
          <a:xfrm>
            <a:off x="144016" y="6453336"/>
            <a:ext cx="4320480" cy="28803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Ventilação Pulmonar</a:t>
            </a:r>
            <a:endParaRPr lang="pt-BR" dirty="0"/>
          </a:p>
        </p:txBody>
      </p:sp>
      <p:sp>
        <p:nvSpPr>
          <p:cNvPr id="25" name="Retângulo de cantos arredondados 24"/>
          <p:cNvSpPr/>
          <p:nvPr/>
        </p:nvSpPr>
        <p:spPr>
          <a:xfrm>
            <a:off x="4585320" y="6451768"/>
            <a:ext cx="4320480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Espirometria</a:t>
            </a:r>
            <a:endParaRPr lang="pt-BR" b="1" dirty="0"/>
          </a:p>
        </p:txBody>
      </p:sp>
      <p:sp>
        <p:nvSpPr>
          <p:cNvPr id="29" name="Seta para cima 28"/>
          <p:cNvSpPr/>
          <p:nvPr/>
        </p:nvSpPr>
        <p:spPr>
          <a:xfrm rot="10800000">
            <a:off x="7924292" y="4831220"/>
            <a:ext cx="432048" cy="72008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185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Espirometria</a:t>
            </a:r>
            <a:endParaRPr lang="pt-BR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844824"/>
            <a:ext cx="4695951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ço Reservado para Conteúdo 3"/>
          <p:cNvSpPr>
            <a:spLocks noGrp="1"/>
          </p:cNvSpPr>
          <p:nvPr>
            <p:ph sz="quarter" idx="1"/>
          </p:nvPr>
        </p:nvSpPr>
        <p:spPr>
          <a:xfrm>
            <a:off x="251520" y="1844824"/>
            <a:ext cx="3886200" cy="263152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Clr>
                <a:schemeClr val="bg1"/>
              </a:buClr>
              <a:buFont typeface="Arial" pitchFamily="34" charset="0"/>
              <a:buChar char="•"/>
            </a:pPr>
            <a:r>
              <a:rPr lang="pt-BR" sz="2400" dirty="0"/>
              <a:t>Conceito: Restrição à expansão da caixa torácica. Ex.: D. Neuromusculares, Fibrose, Obesidade, </a:t>
            </a:r>
            <a:r>
              <a:rPr lang="pt-BR" sz="2400" dirty="0" err="1"/>
              <a:t>Cifoescoliose</a:t>
            </a:r>
            <a:r>
              <a:rPr lang="pt-BR" sz="2400" dirty="0"/>
              <a:t>, Derrame Pleural.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467544" y="4592712"/>
            <a:ext cx="165618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/>
              <a:t>CPT</a:t>
            </a:r>
            <a:endParaRPr lang="pt-BR" sz="3200" b="1" dirty="0"/>
          </a:p>
        </p:txBody>
      </p:sp>
      <p:sp>
        <p:nvSpPr>
          <p:cNvPr id="8" name="Seta para cima 7"/>
          <p:cNvSpPr/>
          <p:nvPr/>
        </p:nvSpPr>
        <p:spPr>
          <a:xfrm rot="10800000">
            <a:off x="1475656" y="4736728"/>
            <a:ext cx="432048" cy="72008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de cantos arredondados 8"/>
          <p:cNvSpPr/>
          <p:nvPr/>
        </p:nvSpPr>
        <p:spPr>
          <a:xfrm>
            <a:off x="2267745" y="4592712"/>
            <a:ext cx="165618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/>
              <a:t>VEF1</a:t>
            </a:r>
            <a:endParaRPr lang="pt-BR" sz="3200" b="1" dirty="0"/>
          </a:p>
        </p:txBody>
      </p:sp>
      <p:sp>
        <p:nvSpPr>
          <p:cNvPr id="10" name="Seta para cima 9"/>
          <p:cNvSpPr/>
          <p:nvPr/>
        </p:nvSpPr>
        <p:spPr>
          <a:xfrm rot="10800000">
            <a:off x="3347865" y="4725144"/>
            <a:ext cx="432048" cy="72008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082458" y="4581128"/>
            <a:ext cx="165618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/>
              <a:t>CVF</a:t>
            </a:r>
            <a:endParaRPr lang="pt-BR" sz="3200" b="1" dirty="0"/>
          </a:p>
        </p:txBody>
      </p:sp>
      <p:sp>
        <p:nvSpPr>
          <p:cNvPr id="12" name="Seta para cima 11"/>
          <p:cNvSpPr/>
          <p:nvPr/>
        </p:nvSpPr>
        <p:spPr>
          <a:xfrm rot="10800000">
            <a:off x="5134540" y="4725144"/>
            <a:ext cx="432048" cy="72008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de cantos arredondados 12"/>
          <p:cNvSpPr/>
          <p:nvPr/>
        </p:nvSpPr>
        <p:spPr>
          <a:xfrm>
            <a:off x="5868145" y="4592712"/>
            <a:ext cx="30963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/>
              <a:t>VEF1/CVF</a:t>
            </a:r>
            <a:endParaRPr lang="pt-BR" sz="3200" b="1" dirty="0"/>
          </a:p>
        </p:txBody>
      </p:sp>
      <p:sp>
        <p:nvSpPr>
          <p:cNvPr id="14" name="Menos 13"/>
          <p:cNvSpPr/>
          <p:nvPr/>
        </p:nvSpPr>
        <p:spPr>
          <a:xfrm>
            <a:off x="7956376" y="4827364"/>
            <a:ext cx="792088" cy="515640"/>
          </a:xfrm>
          <a:prstGeom prst="mathMin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de cantos arredondados 17"/>
          <p:cNvSpPr/>
          <p:nvPr/>
        </p:nvSpPr>
        <p:spPr>
          <a:xfrm>
            <a:off x="2267745" y="5744840"/>
            <a:ext cx="1656184" cy="56448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&lt; 80%</a:t>
            </a:r>
            <a:endParaRPr lang="pt-BR" sz="2800" b="1" dirty="0"/>
          </a:p>
        </p:txBody>
      </p:sp>
      <p:sp>
        <p:nvSpPr>
          <p:cNvPr id="19" name="Retângulo de cantos arredondados 18"/>
          <p:cNvSpPr/>
          <p:nvPr/>
        </p:nvSpPr>
        <p:spPr>
          <a:xfrm>
            <a:off x="4082458" y="5744840"/>
            <a:ext cx="1656184" cy="56448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&lt; 80%</a:t>
            </a:r>
            <a:endParaRPr lang="pt-BR" sz="2800" b="1" dirty="0"/>
          </a:p>
        </p:txBody>
      </p:sp>
      <p:sp>
        <p:nvSpPr>
          <p:cNvPr id="20" name="Retângulo de cantos arredondados 19"/>
          <p:cNvSpPr/>
          <p:nvPr/>
        </p:nvSpPr>
        <p:spPr>
          <a:xfrm>
            <a:off x="5868145" y="5744840"/>
            <a:ext cx="3096343" cy="56448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&lt; 75 – 80%</a:t>
            </a:r>
            <a:endParaRPr lang="pt-BR" sz="2800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11</a:t>
            </a:fld>
            <a:endParaRPr lang="pt-BR"/>
          </a:p>
        </p:txBody>
      </p:sp>
      <p:sp>
        <p:nvSpPr>
          <p:cNvPr id="21" name="Retângulo de cantos arredondados 20"/>
          <p:cNvSpPr/>
          <p:nvPr/>
        </p:nvSpPr>
        <p:spPr>
          <a:xfrm>
            <a:off x="144016" y="6453336"/>
            <a:ext cx="4320480" cy="28803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Ventilação Pulmonar</a:t>
            </a:r>
            <a:endParaRPr lang="pt-BR" dirty="0"/>
          </a:p>
        </p:txBody>
      </p:sp>
      <p:sp>
        <p:nvSpPr>
          <p:cNvPr id="22" name="Retângulo de cantos arredondados 21"/>
          <p:cNvSpPr/>
          <p:nvPr/>
        </p:nvSpPr>
        <p:spPr>
          <a:xfrm>
            <a:off x="4585320" y="6451768"/>
            <a:ext cx="4320480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Espirometria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26638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Espirometria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12</a:t>
            </a:fld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fontScale="85000" lnSpcReduction="10000"/>
          </a:bodyPr>
          <a:lstStyle/>
          <a:p>
            <a:r>
              <a:rPr lang="pt-BR" dirty="0" smtClean="0"/>
              <a:t>Questão 3: Assinale as alternativas corretas:</a:t>
            </a:r>
          </a:p>
          <a:p>
            <a:pPr marL="514350" indent="-514350">
              <a:buFont typeface="+mj-lt"/>
              <a:buAutoNum type="arabicParenR"/>
            </a:pPr>
            <a:r>
              <a:rPr lang="pt-BR" dirty="0" smtClean="0"/>
              <a:t>A asma caracteriza-se por um padrão restritivo uma vez que os espasmos brônquicos restringem a capacidade de condução adequada do ar pela via aérea.</a:t>
            </a:r>
          </a:p>
          <a:p>
            <a:pPr marL="514350" indent="-514350">
              <a:buFont typeface="+mj-lt"/>
              <a:buAutoNum type="arabicParenR"/>
            </a:pPr>
            <a:r>
              <a:rPr lang="pt-BR" dirty="0" smtClean="0"/>
              <a:t>A obesidade é caracteristicamente um distúrbio restritivo.</a:t>
            </a:r>
          </a:p>
          <a:p>
            <a:pPr marL="514350" indent="-514350">
              <a:buFont typeface="+mj-lt"/>
              <a:buAutoNum type="arabicParenR"/>
            </a:pPr>
            <a:r>
              <a:rPr lang="pt-BR" dirty="0" smtClean="0"/>
              <a:t>O CPT no paciente DPOC está caracteristicamente diminuído.</a:t>
            </a:r>
          </a:p>
          <a:p>
            <a:pPr marL="514350" indent="-514350">
              <a:buFont typeface="+mj-lt"/>
              <a:buAutoNum type="alphaLcParenR"/>
            </a:pPr>
            <a:r>
              <a:rPr lang="pt-BR" dirty="0" smtClean="0"/>
              <a:t>Apenas 1</a:t>
            </a:r>
          </a:p>
          <a:p>
            <a:pPr marL="514350" indent="-514350">
              <a:buFont typeface="+mj-lt"/>
              <a:buAutoNum type="alphaLcParenR"/>
            </a:pPr>
            <a:r>
              <a:rPr lang="pt-BR" dirty="0" smtClean="0"/>
              <a:t>Apenas 2</a:t>
            </a:r>
          </a:p>
          <a:p>
            <a:pPr marL="514350" indent="-514350">
              <a:buFont typeface="+mj-lt"/>
              <a:buAutoNum type="alphaLcParenR"/>
            </a:pPr>
            <a:r>
              <a:rPr lang="pt-BR" dirty="0" smtClean="0"/>
              <a:t>Apenas 3</a:t>
            </a:r>
          </a:p>
          <a:p>
            <a:pPr marL="514350" indent="-514350">
              <a:buFont typeface="+mj-lt"/>
              <a:buAutoNum type="alphaLcParenR"/>
            </a:pPr>
            <a:r>
              <a:rPr lang="pt-BR" dirty="0" smtClean="0"/>
              <a:t>Apenas 1 e 2</a:t>
            </a:r>
          </a:p>
          <a:p>
            <a:pPr marL="514350" indent="-514350">
              <a:buFont typeface="+mj-lt"/>
              <a:buAutoNum type="alphaLcParenR"/>
            </a:pPr>
            <a:r>
              <a:rPr lang="pt-BR" dirty="0" smtClean="0"/>
              <a:t>Apenas 2 e 3.</a:t>
            </a:r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67573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Trocas Gasosas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Capacidade de difusão do CO</a:t>
            </a:r>
            <a:r>
              <a:rPr lang="pt-BR" baseline="-25000" dirty="0" smtClean="0"/>
              <a:t>2</a:t>
            </a:r>
          </a:p>
          <a:p>
            <a:r>
              <a:rPr lang="pt-BR" b="1" dirty="0" smtClean="0"/>
              <a:t>Fatores que afetam a difusão na membrana respiratória</a:t>
            </a:r>
          </a:p>
          <a:p>
            <a:r>
              <a:rPr lang="pt-BR" dirty="0" smtClean="0"/>
              <a:t>Capilares pulmonares</a:t>
            </a:r>
          </a:p>
          <a:p>
            <a:r>
              <a:rPr lang="pt-BR" dirty="0" smtClean="0"/>
              <a:t>Exercício e sua relação com as trocas gasosas</a:t>
            </a:r>
          </a:p>
          <a:p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13</a:t>
            </a:fld>
            <a:endParaRPr lang="pt-BR"/>
          </a:p>
        </p:txBody>
      </p:sp>
      <p:pic>
        <p:nvPicPr>
          <p:cNvPr id="7" name="Espaço Reservado para Conteúdo 13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050" y="2204864"/>
            <a:ext cx="3886200" cy="3266375"/>
          </a:xfrm>
        </p:spPr>
      </p:pic>
    </p:spTree>
    <p:extLst>
      <p:ext uri="{BB962C8B-B14F-4D97-AF65-F5344CB8AC3E}">
        <p14:creationId xmlns:p14="http://schemas.microsoft.com/office/powerpoint/2010/main" val="1251540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Trocas Gasosas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14</a:t>
            </a:fld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pt-BR" sz="3800" dirty="0" smtClean="0"/>
              <a:t>Questão 4: assinale as alternativas corretas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pt-BR" sz="3800" dirty="0" smtClean="0"/>
              <a:t>Situações como pneumonia, DPOC e derrame pleural alteram a capacidade de difusão dos gases nos alvéolos.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pt-BR" sz="3800" dirty="0" smtClean="0"/>
              <a:t>Em uma indivíduo com pneumonia, os capilares alveolares próximos a pneumonia responderão com vasodilatação, no intuito de captar a maior quantidade de oxigênio que a área afetada consegue ofertar.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pt-BR" sz="3800" dirty="0" smtClean="0"/>
              <a:t>Uma das adaptações fisiológicas que o exercício produz nos capilares pulmonares é a vasodilatação.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1.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1 e 2.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1 e 3.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2 e 3.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1, 2 e 3.</a:t>
            </a:r>
          </a:p>
          <a:p>
            <a:pPr marL="514350" indent="-514350" algn="just">
              <a:buFont typeface="+mj-lt"/>
              <a:buAutoNum type="arabicParenR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3718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Transporte </a:t>
            </a:r>
            <a:r>
              <a:rPr lang="pt-BR" dirty="0" smtClean="0"/>
              <a:t>dos </a:t>
            </a:r>
            <a:r>
              <a:rPr lang="pt-BR" dirty="0" smtClean="0"/>
              <a:t>Gases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Transporte do O</a:t>
            </a:r>
            <a:r>
              <a:rPr lang="pt-BR" baseline="-25000" dirty="0" smtClean="0"/>
              <a:t>2</a:t>
            </a:r>
            <a:r>
              <a:rPr lang="pt-BR" dirty="0" smtClean="0"/>
              <a:t> no sangue arterial</a:t>
            </a:r>
          </a:p>
          <a:p>
            <a:r>
              <a:rPr lang="pt-BR" b="1" dirty="0" smtClean="0"/>
              <a:t>Curva de saturação da hemoglobina</a:t>
            </a:r>
          </a:p>
          <a:p>
            <a:r>
              <a:rPr lang="pt-BR" b="1" dirty="0" smtClean="0"/>
              <a:t>Transporte de CO</a:t>
            </a:r>
            <a:r>
              <a:rPr lang="pt-BR" b="1" baseline="-25000" dirty="0" smtClean="0"/>
              <a:t>2</a:t>
            </a:r>
            <a:r>
              <a:rPr lang="pt-BR" b="1" dirty="0" smtClean="0"/>
              <a:t> no sangue</a:t>
            </a:r>
          </a:p>
          <a:p>
            <a:r>
              <a:rPr lang="pt-BR" b="1" dirty="0" smtClean="0"/>
              <a:t>Intoxicação por Monóxido de Carbono</a:t>
            </a:r>
            <a:endParaRPr lang="pt-BR" dirty="0"/>
          </a:p>
        </p:txBody>
      </p:sp>
      <p:pic>
        <p:nvPicPr>
          <p:cNvPr id="7" name="Espaço Reservado para Conteúdo 6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8946" y="1657221"/>
            <a:ext cx="3733534" cy="2635875"/>
          </a:xfrm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15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4293096"/>
            <a:ext cx="3504557" cy="2517594"/>
          </a:xfrm>
          <a:prstGeom prst="rect">
            <a:avLst/>
          </a:prstGeom>
        </p:spPr>
      </p:pic>
      <p:sp>
        <p:nvSpPr>
          <p:cNvPr id="9" name="Retângulo de cantos arredondados 8"/>
          <p:cNvSpPr/>
          <p:nvPr/>
        </p:nvSpPr>
        <p:spPr>
          <a:xfrm>
            <a:off x="7668344" y="2924944"/>
            <a:ext cx="1463995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 CO</a:t>
            </a:r>
            <a:r>
              <a:rPr lang="pt-BR" baseline="-25000" dirty="0" smtClean="0"/>
              <a:t>2</a:t>
            </a:r>
            <a:r>
              <a:rPr lang="pt-BR" dirty="0" smtClean="0"/>
              <a:t>, +T, + 2,3-DPG</a:t>
            </a:r>
            <a:endParaRPr lang="pt-BR" dirty="0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067944" y="1844824"/>
            <a:ext cx="136815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-</a:t>
            </a:r>
            <a:r>
              <a:rPr lang="pt-BR" dirty="0" smtClean="0"/>
              <a:t> CO</a:t>
            </a:r>
            <a:r>
              <a:rPr lang="pt-BR" baseline="-25000" dirty="0" smtClean="0"/>
              <a:t>2</a:t>
            </a:r>
            <a:r>
              <a:rPr lang="pt-BR" dirty="0" smtClean="0"/>
              <a:t>, -T, - 2,3-DPG, </a:t>
            </a:r>
            <a:r>
              <a:rPr lang="pt-BR" dirty="0" err="1" smtClean="0"/>
              <a:t>HbF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655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Transporte dos Gases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16</a:t>
            </a:fld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/>
              <a:t>Questão 5: Assinale as assertivas verdadeiras: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pt-BR" dirty="0" smtClean="0"/>
              <a:t>O curva de saturação da hemoglobina é mutável: ao nível do ventrículo direito ela se encontra desviada para a esquerda e ao nível da saída da artéria aorta ela se encontra desviada para a direita.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pt-BR" dirty="0" smtClean="0"/>
              <a:t>A energia necessária para que o 1º molécula oxigênio se ligue a hemoglobina é a mesma para que o 4º molécula de oxigênio se a ligue a hemoglobina.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pt-BR" dirty="0" smtClean="0"/>
              <a:t>A molécula com maior afinidade pela hemoglobina é o Oxigênio.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a 1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a 3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1 e 2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 2 e 3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Nenhuma das alternativas.</a:t>
            </a:r>
          </a:p>
          <a:p>
            <a:pPr marL="514350" indent="-514350" algn="just">
              <a:buFont typeface="+mj-lt"/>
              <a:buAutoNum type="alphaLcParenR"/>
            </a:pPr>
            <a:endParaRPr lang="pt-BR" dirty="0" smtClean="0"/>
          </a:p>
          <a:p>
            <a:pPr marL="514350" indent="-514350" algn="just">
              <a:buFont typeface="+mj-lt"/>
              <a:buAutoNum type="arabicParenR"/>
            </a:pPr>
            <a:endParaRPr lang="pt-BR" dirty="0" smtClean="0"/>
          </a:p>
          <a:p>
            <a:pPr marL="514350" indent="-514350" algn="just">
              <a:buFont typeface="+mj-lt"/>
              <a:buAutoNum type="arabicParenR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65784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Distúrbios de Ventilação-Perfusão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3600" b="1" dirty="0" smtClean="0"/>
              <a:t>Shunts pulmonares</a:t>
            </a:r>
          </a:p>
          <a:p>
            <a:r>
              <a:rPr lang="pt-BR" sz="3600" b="1" dirty="0" smtClean="0"/>
              <a:t>DPOC</a:t>
            </a:r>
          </a:p>
          <a:p>
            <a:r>
              <a:rPr lang="pt-BR" sz="3600" dirty="0" smtClean="0"/>
              <a:t>Hipertensão pulmonar</a:t>
            </a:r>
          </a:p>
          <a:p>
            <a:endParaRPr lang="pt-BR" sz="3600" dirty="0"/>
          </a:p>
        </p:txBody>
      </p:sp>
      <p:pic>
        <p:nvPicPr>
          <p:cNvPr id="7" name="Espaço Reservado para Conteúdo 6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050" y="2166225"/>
            <a:ext cx="3886200" cy="3417726"/>
          </a:xfrm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603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Distúrbios de Ventilação-Perfusão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18</a:t>
            </a:fld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BR" sz="3400" dirty="0" smtClean="0"/>
              <a:t>Questão 6: MAS, 70 anos, tabagista 120 anos-maço, procura o ambulatório de pneumologia. À consulta, refere edema de membros inferiores, dispneia e cansaço. Ao exame físico, você observa turgência jugular. Assinale as alternativas corretas: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pt-BR" sz="3400" dirty="0" smtClean="0"/>
              <a:t>O quadro de DPOC está causando insuficiência ventricular esquerda.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pt-BR" sz="3400" dirty="0" smtClean="0"/>
              <a:t>O </a:t>
            </a:r>
            <a:r>
              <a:rPr lang="pt-BR" sz="3400" dirty="0" err="1" smtClean="0"/>
              <a:t>raio-x</a:t>
            </a:r>
            <a:r>
              <a:rPr lang="pt-BR" sz="3400" dirty="0" smtClean="0"/>
              <a:t> da paciente em questão pode revelar áreas </a:t>
            </a:r>
            <a:r>
              <a:rPr lang="pt-BR" sz="3400" dirty="0" err="1" smtClean="0"/>
              <a:t>bolhosas</a:t>
            </a:r>
            <a:r>
              <a:rPr lang="pt-BR" sz="3400" dirty="0" smtClean="0"/>
              <a:t> ao nível do parênquima pulmonar.</a:t>
            </a:r>
            <a:endParaRPr lang="pt-BR" sz="3400" dirty="0"/>
          </a:p>
          <a:p>
            <a:pPr marL="514350" indent="-514350" algn="just">
              <a:buFont typeface="+mj-lt"/>
              <a:buAutoNum type="arabicParenR"/>
            </a:pPr>
            <a:r>
              <a:rPr lang="pt-BR" sz="3400" dirty="0" smtClean="0"/>
              <a:t>É </a:t>
            </a:r>
            <a:r>
              <a:rPr lang="pt-BR" sz="3400" dirty="0" err="1" smtClean="0"/>
              <a:t>póssível</a:t>
            </a:r>
            <a:r>
              <a:rPr lang="pt-BR" sz="3400" dirty="0" smtClean="0"/>
              <a:t> suspeitar que a paciente em questão hipertrofia atrial direita.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1.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1 e 2.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1 e 3.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2 e 3.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1, 2 e 3.</a:t>
            </a:r>
          </a:p>
        </p:txBody>
      </p:sp>
    </p:spTree>
    <p:extLst>
      <p:ext uri="{BB962C8B-B14F-4D97-AF65-F5344CB8AC3E}">
        <p14:creationId xmlns:p14="http://schemas.microsoft.com/office/powerpoint/2010/main" val="56803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Controle da Ventilação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/>
              <a:t>Centros respiratórios</a:t>
            </a:r>
          </a:p>
          <a:p>
            <a:pPr lvl="1"/>
            <a:r>
              <a:rPr lang="pt-BR" b="1" dirty="0" smtClean="0"/>
              <a:t>Dorsal</a:t>
            </a:r>
          </a:p>
          <a:p>
            <a:pPr lvl="1"/>
            <a:r>
              <a:rPr lang="pt-BR" b="1" dirty="0" smtClean="0"/>
              <a:t>Ventral</a:t>
            </a:r>
          </a:p>
          <a:p>
            <a:pPr lvl="1"/>
            <a:r>
              <a:rPr lang="pt-BR" b="1" dirty="0" smtClean="0"/>
              <a:t>Centro pneumotáxico</a:t>
            </a:r>
          </a:p>
          <a:p>
            <a:r>
              <a:rPr lang="pt-BR" b="1" dirty="0" smtClean="0"/>
              <a:t>Controle químico da respiração</a:t>
            </a:r>
          </a:p>
          <a:p>
            <a:pPr lvl="1"/>
            <a:r>
              <a:rPr lang="pt-BR" b="1" dirty="0" smtClean="0"/>
              <a:t>Corpos carotídeos</a:t>
            </a:r>
          </a:p>
          <a:p>
            <a:pPr lvl="1"/>
            <a:r>
              <a:rPr lang="pt-BR" b="1" dirty="0" smtClean="0"/>
              <a:t>Corpos aórticos</a:t>
            </a:r>
          </a:p>
          <a:p>
            <a:pPr lvl="1"/>
            <a:r>
              <a:rPr lang="pt-BR" b="1" dirty="0" smtClean="0"/>
              <a:t>Papel do CO</a:t>
            </a:r>
            <a:r>
              <a:rPr lang="pt-BR" b="1" baseline="-25000" dirty="0" smtClean="0"/>
              <a:t>2</a:t>
            </a:r>
          </a:p>
          <a:p>
            <a:pPr lvl="1"/>
            <a:r>
              <a:rPr lang="pt-BR" b="1" dirty="0" smtClean="0"/>
              <a:t>Papel do O</a:t>
            </a:r>
            <a:r>
              <a:rPr lang="pt-BR" b="1" baseline="-25000" dirty="0" smtClean="0"/>
              <a:t>2</a:t>
            </a:r>
            <a:endParaRPr lang="pt-BR" b="1" baseline="-25000" dirty="0"/>
          </a:p>
        </p:txBody>
      </p:sp>
      <p:pic>
        <p:nvPicPr>
          <p:cNvPr id="7" name="Espaço Reservado para Conteúdo 6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132856"/>
            <a:ext cx="4510116" cy="3456384"/>
          </a:xfrm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038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Roteiro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pt-BR" dirty="0" smtClean="0"/>
              <a:t>Circulação Pulmonar</a:t>
            </a:r>
          </a:p>
          <a:p>
            <a:pPr marL="514350" indent="-514350">
              <a:buFont typeface="+mj-lt"/>
              <a:buAutoNum type="arabicParenR"/>
            </a:pPr>
            <a:r>
              <a:rPr lang="pt-BR" dirty="0" smtClean="0"/>
              <a:t>Mecânica Ventilatória </a:t>
            </a:r>
          </a:p>
          <a:p>
            <a:pPr marL="514350" indent="-514350">
              <a:buFont typeface="+mj-lt"/>
              <a:buAutoNum type="arabicParenR"/>
            </a:pPr>
            <a:r>
              <a:rPr lang="pt-BR" dirty="0" smtClean="0"/>
              <a:t>Espirometria</a:t>
            </a:r>
          </a:p>
          <a:p>
            <a:pPr marL="514350" indent="-514350">
              <a:buFont typeface="+mj-lt"/>
              <a:buAutoNum type="arabicParenR"/>
            </a:pPr>
            <a:r>
              <a:rPr lang="pt-BR" dirty="0" smtClean="0"/>
              <a:t>Trocas Gasosas</a:t>
            </a:r>
          </a:p>
          <a:p>
            <a:pPr marL="514350" indent="-514350">
              <a:buFont typeface="+mj-lt"/>
              <a:buAutoNum type="arabicParenR"/>
            </a:pPr>
            <a:r>
              <a:rPr lang="pt-BR" dirty="0" smtClean="0"/>
              <a:t>Transporte de Gases</a:t>
            </a:r>
          </a:p>
          <a:p>
            <a:pPr marL="514350" indent="-514350">
              <a:buFont typeface="+mj-lt"/>
              <a:buAutoNum type="arabicParenR"/>
            </a:pPr>
            <a:r>
              <a:rPr lang="pt-BR" dirty="0" smtClean="0"/>
              <a:t>Distúrbios de Ventilação e Perfusão</a:t>
            </a:r>
          </a:p>
          <a:p>
            <a:pPr marL="514350" indent="-514350">
              <a:buFont typeface="+mj-lt"/>
              <a:buAutoNum type="arabicParenR"/>
            </a:pPr>
            <a:r>
              <a:rPr lang="pt-BR" dirty="0" smtClean="0"/>
              <a:t>Controle da Ventilação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076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Controle da Ventilação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20</a:t>
            </a:fld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 smtClean="0"/>
              <a:t>Questão 7: MAG, 59, é trazido a emergência do hospital geral. Na história, você descobre que o paciente é tabagista pesado de longa data. Ao exame físico, ele se encontra dispneico, febril e com escarro francamente purulento. </a:t>
            </a:r>
            <a:r>
              <a:rPr lang="pt-BR" dirty="0" err="1" smtClean="0"/>
              <a:t>Oximetria</a:t>
            </a:r>
            <a:r>
              <a:rPr lang="pt-BR" dirty="0" smtClean="0"/>
              <a:t> revela saturação de 75% em ar ambiente. Assinale as alternativas corretas: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pt-BR" dirty="0" smtClean="0"/>
              <a:t>Oxigenação de 100% é mandatária no paciente em questão.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pt-BR" dirty="0" smtClean="0"/>
              <a:t>De forma geral, o oxigênio é o principal gás atuante nos centros respiratórios centrais.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pt-BR" dirty="0" smtClean="0"/>
              <a:t>Um possível gasometria para o paciente em questão indicaria acidose respiratória aguda.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a 1.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a 3.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1 e 2.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1 e 3.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BR" dirty="0" smtClean="0"/>
              <a:t>Apenas 2 e 3.</a:t>
            </a:r>
          </a:p>
          <a:p>
            <a:pPr marL="514350" indent="-514350" algn="just">
              <a:buFont typeface="+mj-lt"/>
              <a:buAutoNum type="arabicParenR"/>
            </a:pPr>
            <a:endParaRPr lang="pt-BR" dirty="0" smtClean="0"/>
          </a:p>
          <a:p>
            <a:pPr marL="514350" indent="-514350" algn="just">
              <a:buFont typeface="+mj-lt"/>
              <a:buAutoNum type="arabicParenR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5878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Caxias do Sul, Novembro de 2013.</a:t>
            </a:r>
            <a:endParaRPr lang="pt-BR" dirty="0"/>
          </a:p>
        </p:txBody>
      </p:sp>
      <p:sp>
        <p:nvSpPr>
          <p:cNvPr id="4" name="Título 4"/>
          <p:cNvSpPr txBox="1">
            <a:spLocks/>
          </p:cNvSpPr>
          <p:nvPr/>
        </p:nvSpPr>
        <p:spPr>
          <a:xfrm>
            <a:off x="-239494" y="1772816"/>
            <a:ext cx="8771934" cy="34563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pt-BR" sz="3600" cap="none" dirty="0" err="1" smtClean="0"/>
              <a:t>Pré-Prova</a:t>
            </a:r>
            <a:endParaRPr lang="pt-BR" cap="none" dirty="0" smtClean="0"/>
          </a:p>
          <a:p>
            <a:pPr algn="r"/>
            <a:r>
              <a:rPr lang="pt-BR" sz="4100" b="1" u="sng" cap="none" dirty="0" smtClean="0"/>
              <a:t>Fisiologia</a:t>
            </a:r>
            <a:r>
              <a:rPr lang="pt-BR" sz="4200" b="1" u="sng" cap="none" dirty="0" smtClean="0"/>
              <a:t> </a:t>
            </a:r>
            <a:r>
              <a:rPr lang="pt-BR" sz="4100" b="1" u="sng" cap="none" dirty="0" smtClean="0"/>
              <a:t>Respiratória</a:t>
            </a:r>
            <a:r>
              <a:rPr lang="pt-BR" b="1" u="sng" cap="none" dirty="0" smtClean="0"/>
              <a:t/>
            </a:r>
            <a:br>
              <a:rPr lang="pt-BR" b="1" u="sng" cap="none" dirty="0" smtClean="0"/>
            </a:br>
            <a:r>
              <a:rPr lang="pt-BR" sz="2000" cap="none" dirty="0" smtClean="0"/>
              <a:t>Grupo de Monitores de Fisiologia Geral</a:t>
            </a:r>
            <a:br>
              <a:rPr lang="pt-BR" sz="2000" cap="none" dirty="0" smtClean="0"/>
            </a:br>
            <a:r>
              <a:rPr lang="pt-BR" sz="2000" cap="none" dirty="0" smtClean="0"/>
              <a:t>César </a:t>
            </a:r>
            <a:r>
              <a:rPr lang="pt-BR" sz="2000" cap="none" dirty="0" err="1" smtClean="0"/>
              <a:t>Sebben</a:t>
            </a:r>
            <a:r>
              <a:rPr lang="pt-BR" sz="2000" cap="none" dirty="0" smtClean="0"/>
              <a:t/>
            </a:r>
            <a:br>
              <a:rPr lang="pt-BR" sz="2000" cap="none" dirty="0" smtClean="0"/>
            </a:br>
            <a:r>
              <a:rPr lang="pt-BR" sz="2000" cap="none" dirty="0" smtClean="0"/>
              <a:t>Pietro </a:t>
            </a:r>
            <a:r>
              <a:rPr lang="pt-BR" sz="2000" cap="none" dirty="0" err="1" smtClean="0"/>
              <a:t>Nesello</a:t>
            </a:r>
            <a:endParaRPr lang="pt-BR" b="1" u="sng" cap="none" dirty="0"/>
          </a:p>
        </p:txBody>
      </p:sp>
      <p:pic>
        <p:nvPicPr>
          <p:cNvPr id="5" name="Picture 3" descr="logotipo fisio geral_pret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456891"/>
            <a:ext cx="3295397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077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pic>
        <p:nvPicPr>
          <p:cNvPr id="9" name="Espaço Reservado para Conteúdo 8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636912"/>
            <a:ext cx="2664296" cy="3525069"/>
          </a:xfrm>
        </p:spPr>
      </p:pic>
      <p:pic>
        <p:nvPicPr>
          <p:cNvPr id="10" name="Espaço Reservado para Conteúdo 9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564904"/>
            <a:ext cx="2808312" cy="3591191"/>
          </a:xfrm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3</a:t>
            </a:fld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pt-BR" dirty="0" smtClean="0"/>
              <a:t>Linda </a:t>
            </a:r>
            <a:r>
              <a:rPr lang="pt-BR" dirty="0" err="1" smtClean="0"/>
              <a:t>Costanzo</a:t>
            </a:r>
            <a:r>
              <a:rPr lang="pt-BR" dirty="0" smtClean="0"/>
              <a:t>, 4º Edição</a:t>
            </a:r>
            <a:endParaRPr lang="pt-BR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pt-BR" dirty="0" err="1" smtClean="0"/>
              <a:t>Guyton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Hall, 12º Edição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236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Circulação Pulmonar</a:t>
            </a:r>
            <a:endParaRPr lang="pt-BR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Vasos pulmonares X Vasos brônquicos</a:t>
            </a:r>
          </a:p>
          <a:p>
            <a:r>
              <a:rPr lang="pt-BR" b="1" dirty="0" smtClean="0"/>
              <a:t>Distribuição do fluxo sanguíneo no pulmão</a:t>
            </a:r>
          </a:p>
          <a:p>
            <a:r>
              <a:rPr lang="pt-BR" dirty="0" smtClean="0"/>
              <a:t>Forças de </a:t>
            </a:r>
            <a:r>
              <a:rPr lang="pt-BR" dirty="0" err="1" smtClean="0"/>
              <a:t>Starling</a:t>
            </a:r>
            <a:r>
              <a:rPr lang="pt-BR" dirty="0" smtClean="0"/>
              <a:t> no pulmão e a circulação linfática</a:t>
            </a:r>
          </a:p>
        </p:txBody>
      </p:sp>
      <p:pic>
        <p:nvPicPr>
          <p:cNvPr id="11" name="Espaço Reservado para Conteúdo 10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050" y="1949856"/>
            <a:ext cx="3886200" cy="3850464"/>
          </a:xfrm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4280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Circulação Pulmonar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5</a:t>
            </a:fld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pt-BR" dirty="0" smtClean="0"/>
              <a:t>Questão 1: assinale a assertiva à respeito da distribuição de fluxo sanguíneo no pulmão </a:t>
            </a:r>
          </a:p>
          <a:p>
            <a:pPr marL="834390" lvl="1" indent="-514350" algn="just">
              <a:buFont typeface="+mj-lt"/>
              <a:buAutoNum type="arabicParenR"/>
            </a:pPr>
            <a:r>
              <a:rPr lang="pt-BR" dirty="0" smtClean="0"/>
              <a:t>Numa situação de repouso, a ZONA 1 é uma zona naturalmente caracterizada por fluxo sanguíneo constante.</a:t>
            </a:r>
          </a:p>
          <a:p>
            <a:pPr marL="834390" lvl="1" indent="-514350" algn="just">
              <a:buFont typeface="+mj-lt"/>
              <a:buAutoNum type="arabicParenR"/>
            </a:pPr>
            <a:r>
              <a:rPr lang="pt-BR" dirty="0" smtClean="0"/>
              <a:t>A zona 2 é caracterizada por fluxo sanguíneo intermitente.</a:t>
            </a:r>
          </a:p>
          <a:p>
            <a:pPr marL="834390" lvl="1" indent="-514350" algn="just">
              <a:buFont typeface="+mj-lt"/>
              <a:buAutoNum type="arabicParenR"/>
            </a:pPr>
            <a:r>
              <a:rPr lang="pt-BR" dirty="0" smtClean="0"/>
              <a:t>Quando o indivíduo encontra-se em decúbito dorsal, todo o pulmão encontra-se em uma mesma zona. </a:t>
            </a:r>
          </a:p>
          <a:p>
            <a:pPr marL="834390" lvl="1" indent="-514350" algn="just">
              <a:buFont typeface="+mj-lt"/>
              <a:buAutoNum type="alphaLcParenR"/>
            </a:pPr>
            <a:r>
              <a:rPr lang="pt-BR" dirty="0" smtClean="0"/>
              <a:t>Apenas a 1</a:t>
            </a:r>
          </a:p>
          <a:p>
            <a:pPr marL="834390" lvl="1" indent="-514350" algn="just">
              <a:buFont typeface="+mj-lt"/>
              <a:buAutoNum type="alphaLcParenR"/>
            </a:pPr>
            <a:r>
              <a:rPr lang="pt-BR" dirty="0" smtClean="0"/>
              <a:t>Apenas a 2</a:t>
            </a:r>
          </a:p>
          <a:p>
            <a:pPr marL="834390" lvl="1" indent="-514350" algn="just">
              <a:buFont typeface="+mj-lt"/>
              <a:buAutoNum type="alphaLcParenR"/>
            </a:pPr>
            <a:r>
              <a:rPr lang="pt-BR" dirty="0" smtClean="0"/>
              <a:t>Apenas 1 e 2</a:t>
            </a:r>
          </a:p>
          <a:p>
            <a:pPr marL="834390" lvl="1" indent="-514350" algn="just">
              <a:buFont typeface="+mj-lt"/>
              <a:buAutoNum type="alphaLcParenR"/>
            </a:pPr>
            <a:r>
              <a:rPr lang="pt-BR" dirty="0" smtClean="0"/>
              <a:t>Apenas 2 e 3</a:t>
            </a:r>
            <a:endParaRPr lang="pt-BR" dirty="0"/>
          </a:p>
          <a:p>
            <a:pPr marL="834390" lvl="1" indent="-514350" algn="just">
              <a:buFont typeface="+mj-lt"/>
              <a:buAutoNum type="alphaLcParenR"/>
            </a:pPr>
            <a:r>
              <a:rPr lang="pt-BR" dirty="0" smtClean="0"/>
              <a:t>1, 2 e 3.</a:t>
            </a:r>
          </a:p>
        </p:txBody>
      </p:sp>
    </p:spTree>
    <p:extLst>
      <p:ext uri="{BB962C8B-B14F-4D97-AF65-F5344CB8AC3E}">
        <p14:creationId xmlns:p14="http://schemas.microsoft.com/office/powerpoint/2010/main" val="3479094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Mecânica Ventilatória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Musculatura acessória da respiração</a:t>
            </a:r>
          </a:p>
          <a:p>
            <a:r>
              <a:rPr lang="pt-BR" b="1" dirty="0" smtClean="0"/>
              <a:t>Pressão alveolar, pressão pleural e pressão </a:t>
            </a:r>
            <a:r>
              <a:rPr lang="pt-BR" b="1" dirty="0" err="1" smtClean="0"/>
              <a:t>transpulmonar</a:t>
            </a:r>
            <a:endParaRPr lang="pt-BR" b="1" dirty="0" smtClean="0"/>
          </a:p>
          <a:p>
            <a:r>
              <a:rPr lang="pt-BR" b="1" dirty="0" smtClean="0"/>
              <a:t>Complacência do pulmão e suas forças</a:t>
            </a:r>
          </a:p>
          <a:p>
            <a:r>
              <a:rPr lang="pt-BR" b="1" dirty="0" smtClean="0"/>
              <a:t>Surfactante</a:t>
            </a:r>
            <a:endParaRPr lang="pt-BR" b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6</a:t>
            </a:fld>
            <a:endParaRPr lang="pt-BR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932040" y="1700808"/>
            <a:ext cx="3744416" cy="4749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030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de cantos arredondados 8"/>
          <p:cNvSpPr/>
          <p:nvPr/>
        </p:nvSpPr>
        <p:spPr>
          <a:xfrm>
            <a:off x="4716016" y="5517232"/>
            <a:ext cx="410445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u="sng" dirty="0" smtClean="0"/>
              <a:t>Pressão </a:t>
            </a:r>
            <a:r>
              <a:rPr lang="pt-BR" sz="2800" b="1" u="sng" dirty="0" err="1" smtClean="0"/>
              <a:t>transpulmonar</a:t>
            </a:r>
            <a:endParaRPr lang="pt-BR" sz="2800" b="1" u="sng" dirty="0" smtClean="0"/>
          </a:p>
          <a:p>
            <a:pPr algn="ctr"/>
            <a:r>
              <a:rPr lang="pt-BR" sz="2000" b="1" dirty="0" smtClean="0"/>
              <a:t>(reflete capacidade de retração)</a:t>
            </a:r>
            <a:endParaRPr lang="pt-BR" sz="2000" b="1" dirty="0"/>
          </a:p>
        </p:txBody>
      </p:sp>
      <p:sp>
        <p:nvSpPr>
          <p:cNvPr id="7" name="Retângulo de cantos arredondados 6"/>
          <p:cNvSpPr/>
          <p:nvPr/>
        </p:nvSpPr>
        <p:spPr>
          <a:xfrm>
            <a:off x="4716016" y="3573016"/>
            <a:ext cx="4032448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800" b="1" u="sng" dirty="0">
                <a:solidFill>
                  <a:schemeClr val="bg1"/>
                </a:solidFill>
              </a:rPr>
              <a:t>Pressão </a:t>
            </a:r>
            <a:r>
              <a:rPr lang="pt-BR" sz="2800" b="1" u="sng" dirty="0" smtClean="0">
                <a:solidFill>
                  <a:schemeClr val="bg1"/>
                </a:solidFill>
              </a:rPr>
              <a:t>alveolar</a:t>
            </a:r>
            <a:endParaRPr lang="pt-BR" sz="2800" b="1" u="sng" dirty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2800" b="1" dirty="0" err="1" smtClean="0">
                <a:solidFill>
                  <a:schemeClr val="bg1"/>
                </a:solidFill>
              </a:rPr>
              <a:t>Exp</a:t>
            </a:r>
            <a:r>
              <a:rPr lang="pt-BR" sz="2800" b="1" dirty="0">
                <a:solidFill>
                  <a:schemeClr val="bg1"/>
                </a:solidFill>
              </a:rPr>
              <a:t>: 1 cm de H</a:t>
            </a:r>
            <a:r>
              <a:rPr lang="pt-BR" sz="2800" b="1" baseline="-25000" dirty="0">
                <a:solidFill>
                  <a:schemeClr val="bg1"/>
                </a:solidFill>
              </a:rPr>
              <a:t>2</a:t>
            </a:r>
            <a:r>
              <a:rPr lang="pt-BR" sz="2800" b="1" dirty="0">
                <a:solidFill>
                  <a:schemeClr val="bg1"/>
                </a:solidFill>
              </a:rPr>
              <a:t>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b="1" dirty="0" err="1" smtClean="0">
                <a:solidFill>
                  <a:schemeClr val="bg1"/>
                </a:solidFill>
              </a:rPr>
              <a:t>Insp</a:t>
            </a:r>
            <a:r>
              <a:rPr lang="pt-BR" sz="2800" b="1" dirty="0">
                <a:solidFill>
                  <a:schemeClr val="bg1"/>
                </a:solidFill>
              </a:rPr>
              <a:t>: -1 cm de </a:t>
            </a:r>
            <a:r>
              <a:rPr lang="pt-BR" sz="2800" b="1" dirty="0" smtClean="0">
                <a:solidFill>
                  <a:schemeClr val="bg1"/>
                </a:solidFill>
              </a:rPr>
              <a:t>H</a:t>
            </a:r>
            <a:r>
              <a:rPr lang="pt-BR" sz="2800" b="1" baseline="-25000" dirty="0" smtClean="0">
                <a:solidFill>
                  <a:schemeClr val="bg1"/>
                </a:solidFill>
              </a:rPr>
              <a:t>2</a:t>
            </a:r>
            <a:r>
              <a:rPr lang="pt-BR" sz="2800" b="1" dirty="0" smtClean="0">
                <a:solidFill>
                  <a:schemeClr val="bg1"/>
                </a:solidFill>
              </a:rPr>
              <a:t>0</a:t>
            </a:r>
            <a:endParaRPr lang="pt-BR" sz="2800" b="1" dirty="0">
              <a:solidFill>
                <a:schemeClr val="bg1"/>
              </a:solidFill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4716016" y="1628800"/>
            <a:ext cx="4032448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800" b="1" u="sng" dirty="0">
                <a:solidFill>
                  <a:schemeClr val="bg1"/>
                </a:solidFill>
              </a:rPr>
              <a:t>Pressão </a:t>
            </a:r>
            <a:r>
              <a:rPr lang="pt-BR" sz="2800" b="1" u="sng" dirty="0" smtClean="0">
                <a:solidFill>
                  <a:schemeClr val="bg1"/>
                </a:solidFill>
              </a:rPr>
              <a:t>pleural </a:t>
            </a:r>
            <a:endParaRPr lang="pt-BR" sz="2800" b="1" u="sng" dirty="0">
              <a:solidFill>
                <a:schemeClr val="bg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2800" b="1" dirty="0" err="1" smtClean="0">
                <a:solidFill>
                  <a:schemeClr val="bg1"/>
                </a:solidFill>
              </a:rPr>
              <a:t>Exp</a:t>
            </a:r>
            <a:r>
              <a:rPr lang="pt-BR" sz="2800" b="1" dirty="0">
                <a:solidFill>
                  <a:schemeClr val="bg1"/>
                </a:solidFill>
              </a:rPr>
              <a:t>: -5 cm de </a:t>
            </a:r>
            <a:r>
              <a:rPr lang="pt-BR" sz="2800" b="1" dirty="0" smtClean="0">
                <a:solidFill>
                  <a:schemeClr val="bg1"/>
                </a:solidFill>
              </a:rPr>
              <a:t>H</a:t>
            </a:r>
            <a:r>
              <a:rPr lang="pt-BR" sz="2800" b="1" baseline="-25000" dirty="0" smtClean="0">
                <a:solidFill>
                  <a:schemeClr val="bg1"/>
                </a:solidFill>
              </a:rPr>
              <a:t>2</a:t>
            </a:r>
            <a:r>
              <a:rPr lang="pt-BR" sz="2800" b="1" dirty="0">
                <a:solidFill>
                  <a:schemeClr val="bg1"/>
                </a:solidFill>
              </a:rPr>
              <a:t>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b="1" dirty="0" err="1" smtClean="0">
                <a:solidFill>
                  <a:schemeClr val="bg1"/>
                </a:solidFill>
              </a:rPr>
              <a:t>Insp</a:t>
            </a:r>
            <a:r>
              <a:rPr lang="pt-BR" sz="2800" b="1" dirty="0">
                <a:solidFill>
                  <a:schemeClr val="bg1"/>
                </a:solidFill>
              </a:rPr>
              <a:t>: -7,5 cm de </a:t>
            </a:r>
            <a:r>
              <a:rPr lang="pt-BR" sz="2800" b="1" dirty="0" smtClean="0">
                <a:solidFill>
                  <a:schemeClr val="bg1"/>
                </a:solidFill>
              </a:rPr>
              <a:t>H</a:t>
            </a:r>
            <a:r>
              <a:rPr lang="pt-BR" sz="2800" b="1" baseline="-25000" dirty="0" smtClean="0">
                <a:solidFill>
                  <a:schemeClr val="bg1"/>
                </a:solidFill>
              </a:rPr>
              <a:t>2</a:t>
            </a:r>
            <a:r>
              <a:rPr lang="pt-BR" sz="2800" b="1" dirty="0" smtClean="0">
                <a:solidFill>
                  <a:schemeClr val="bg1"/>
                </a:solidFill>
              </a:rPr>
              <a:t>0</a:t>
            </a:r>
            <a:endParaRPr lang="pt-BR" sz="2800" b="1" dirty="0">
              <a:solidFill>
                <a:schemeClr val="bg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Mecânica Ventilatória</a:t>
            </a:r>
            <a:endParaRPr lang="pt-B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827584" y="1628800"/>
            <a:ext cx="3506581" cy="4568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5333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Mecânica Ventilatória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8</a:t>
            </a:fld>
            <a:endParaRPr lang="pt-BR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44016" y="2260091"/>
            <a:ext cx="2922004" cy="2897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ço Reservado para Conteúdo 6"/>
          <p:cNvSpPr>
            <a:spLocks noGrp="1"/>
          </p:cNvSpPr>
          <p:nvPr>
            <p:ph sz="quarter" idx="2"/>
          </p:nvPr>
        </p:nvSpPr>
        <p:spPr>
          <a:xfrm>
            <a:off x="3203848" y="3972254"/>
            <a:ext cx="3619182" cy="2337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pt-BR" sz="1800" b="1" u="sng" dirty="0" smtClean="0"/>
              <a:t>Forças elásticas do tecido pulmonar </a:t>
            </a:r>
          </a:p>
          <a:p>
            <a:pPr marL="0" indent="0">
              <a:buNone/>
            </a:pPr>
            <a:r>
              <a:rPr lang="pt-BR" sz="2000" b="1" dirty="0" smtClean="0"/>
              <a:t>1) Complexo </a:t>
            </a:r>
            <a:r>
              <a:rPr lang="pt-BR" sz="2000" b="1" dirty="0" err="1" smtClean="0"/>
              <a:t>elastino</a:t>
            </a:r>
            <a:r>
              <a:rPr lang="pt-BR" sz="2000" b="1" dirty="0" smtClean="0"/>
              <a:t>-colágeno, </a:t>
            </a:r>
          </a:p>
          <a:p>
            <a:pPr marL="0" indent="0">
              <a:buNone/>
            </a:pPr>
            <a:r>
              <a:rPr lang="pt-BR" sz="2000" b="1" dirty="0" smtClean="0"/>
              <a:t>2) Tensão superficial de líquido (pontes de H</a:t>
            </a:r>
            <a:r>
              <a:rPr lang="pt-BR" sz="2000" b="1" baseline="30000" dirty="0" smtClean="0"/>
              <a:t>+</a:t>
            </a:r>
            <a:r>
              <a:rPr lang="pt-BR" sz="2000" b="1" dirty="0" smtClean="0"/>
              <a:t>)</a:t>
            </a: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215970" y="1783668"/>
            <a:ext cx="3607060" cy="2077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u="sng" dirty="0"/>
              <a:t>Complacência </a:t>
            </a:r>
            <a:r>
              <a:rPr lang="pt-BR" sz="2400" b="1" u="sng" dirty="0" smtClean="0"/>
              <a:t>pulmonar:</a:t>
            </a:r>
          </a:p>
          <a:p>
            <a:pPr algn="ctr"/>
            <a:r>
              <a:rPr lang="pt-BR" sz="2000" b="1" dirty="0" smtClean="0"/>
              <a:t>Grau de distensão na </a:t>
            </a:r>
            <a:r>
              <a:rPr lang="pt-BR" sz="2000" b="1" dirty="0"/>
              <a:t>qual os pulmões se expandirão por cada unidade de aumento na pressão </a:t>
            </a:r>
            <a:r>
              <a:rPr lang="pt-BR" sz="2000" b="1" dirty="0" err="1"/>
              <a:t>transpulmonar</a:t>
            </a:r>
            <a:r>
              <a:rPr lang="pt-BR" sz="2000" b="1" dirty="0" smtClean="0"/>
              <a:t>.</a:t>
            </a:r>
            <a:endParaRPr lang="pt-BR" sz="2000" b="1" dirty="0"/>
          </a:p>
        </p:txBody>
      </p:sp>
      <p:sp>
        <p:nvSpPr>
          <p:cNvPr id="13" name="Retângulo de cantos arredondados 12"/>
          <p:cNvSpPr/>
          <p:nvPr/>
        </p:nvSpPr>
        <p:spPr>
          <a:xfrm>
            <a:off x="6912768" y="1783668"/>
            <a:ext cx="2123728" cy="207738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 smtClean="0"/>
              <a:t>Na prática, a complacência pulmonar é a capacidade de distensão do sistema.</a:t>
            </a:r>
            <a:endParaRPr lang="pt-BR" sz="2200" b="1" dirty="0"/>
          </a:p>
        </p:txBody>
      </p:sp>
      <p:sp>
        <p:nvSpPr>
          <p:cNvPr id="14" name="Retângulo de cantos arredondados 13"/>
          <p:cNvSpPr/>
          <p:nvPr/>
        </p:nvSpPr>
        <p:spPr>
          <a:xfrm>
            <a:off x="6912768" y="4005065"/>
            <a:ext cx="2123728" cy="230425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Quando a capacidade de </a:t>
            </a:r>
            <a:r>
              <a:rPr lang="pt-BR" b="1" dirty="0" smtClean="0"/>
              <a:t>distensão está </a:t>
            </a:r>
            <a:r>
              <a:rPr lang="pt-BR" b="1" dirty="0"/>
              <a:t>diminuída, diz-se que o pulmão tem a complacência </a:t>
            </a:r>
            <a:r>
              <a:rPr lang="pt-BR" b="1" dirty="0" smtClean="0"/>
              <a:t>reduzida.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0013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Mecânica Ventilatória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119D8CF-8DEC-4D9F-84EE-ADF04DFF3391}" type="slidenum">
              <a:rPr lang="pt-BR" smtClean="0"/>
              <a:t>9</a:t>
            </a:fld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pt-BR" sz="3400" dirty="0" smtClean="0"/>
              <a:t>Questão 2: JCS, 84 anos, é trazido inconsciente a emergência do HG pela filha. Na anamnese, ela informa que o paciente é tabagista de longa data. Ao exame físico, paciente encontra-se francamente dispneico, febril e saturando 85% em ar ambiente. Assinale as assertivas corretas:</a:t>
            </a:r>
          </a:p>
          <a:p>
            <a:pPr marL="880110" lvl="1" indent="-514350" algn="just">
              <a:buFont typeface="+mj-lt"/>
              <a:buAutoNum type="arabicParenR"/>
            </a:pPr>
            <a:r>
              <a:rPr lang="pt-BR" sz="3200" dirty="0" smtClean="0"/>
              <a:t>No paciente em questão, provavelmente há aumento do volume residual.</a:t>
            </a:r>
          </a:p>
          <a:p>
            <a:pPr marL="880110" lvl="1" indent="-514350" algn="just">
              <a:buFont typeface="+mj-lt"/>
              <a:buAutoNum type="arabicParenR"/>
            </a:pPr>
            <a:r>
              <a:rPr lang="pt-BR" sz="3200" dirty="0" smtClean="0"/>
              <a:t>No paciente em questão, a asma é a principal hipótese diagnóstica.</a:t>
            </a:r>
          </a:p>
          <a:p>
            <a:pPr marL="880110" lvl="1" indent="-514350" algn="just">
              <a:buFont typeface="+mj-lt"/>
              <a:buAutoNum type="arabicParenR"/>
            </a:pPr>
            <a:r>
              <a:rPr lang="pt-BR" sz="3200" dirty="0" smtClean="0"/>
              <a:t>No paciente em questão, o índice de </a:t>
            </a:r>
            <a:r>
              <a:rPr lang="pt-BR" sz="3200" dirty="0" err="1" smtClean="0"/>
              <a:t>tiffeneau</a:t>
            </a:r>
            <a:r>
              <a:rPr lang="pt-BR" sz="3200" dirty="0" smtClean="0"/>
              <a:t> é &gt;80%.</a:t>
            </a:r>
          </a:p>
          <a:p>
            <a:pPr marL="880110" lvl="1" indent="-514350" algn="just">
              <a:buFont typeface="+mj-lt"/>
              <a:buAutoNum type="arabicParenR"/>
            </a:pPr>
            <a:r>
              <a:rPr lang="pt-BR" sz="3200" dirty="0" smtClean="0"/>
              <a:t>Uma possível gasometria para o paciente em questão seria PaO</a:t>
            </a:r>
            <a:r>
              <a:rPr lang="pt-BR" sz="3200" baseline="-25000" dirty="0" smtClean="0"/>
              <a:t>2</a:t>
            </a:r>
            <a:r>
              <a:rPr lang="pt-BR" sz="3200" dirty="0" smtClean="0"/>
              <a:t> 70mmHg, PaCO</a:t>
            </a:r>
            <a:r>
              <a:rPr lang="pt-BR" sz="3200" baseline="-25000" dirty="0" smtClean="0"/>
              <a:t>2</a:t>
            </a:r>
            <a:r>
              <a:rPr lang="pt-BR" sz="3200" dirty="0" smtClean="0"/>
              <a:t> 100mmHg e HCO</a:t>
            </a:r>
            <a:r>
              <a:rPr lang="pt-BR" sz="3200" baseline="-25000" dirty="0" smtClean="0"/>
              <a:t>3</a:t>
            </a:r>
            <a:r>
              <a:rPr lang="pt-BR" sz="3200" baseline="30000" dirty="0" smtClean="0"/>
              <a:t>-</a:t>
            </a:r>
            <a:r>
              <a:rPr lang="pt-BR" sz="3200" dirty="0" smtClean="0"/>
              <a:t> 40mEq/L.</a:t>
            </a:r>
          </a:p>
          <a:p>
            <a:pPr marL="880110" lvl="1" indent="-514350" algn="just">
              <a:buFont typeface="+mj-lt"/>
              <a:buAutoNum type="alphaLcParenR"/>
            </a:pPr>
            <a:r>
              <a:rPr lang="pt-BR" dirty="0" smtClean="0"/>
              <a:t>Apenas 1 e 2</a:t>
            </a:r>
          </a:p>
          <a:p>
            <a:pPr marL="880110" lvl="1" indent="-514350" algn="just">
              <a:buFont typeface="+mj-lt"/>
              <a:buAutoNum type="alphaLcParenR"/>
            </a:pPr>
            <a:r>
              <a:rPr lang="pt-BR" dirty="0" smtClean="0"/>
              <a:t>Apenas 2 e 3</a:t>
            </a:r>
          </a:p>
          <a:p>
            <a:pPr marL="880110" lvl="1" indent="-514350" algn="just">
              <a:buFont typeface="+mj-lt"/>
              <a:buAutoNum type="alphaLcParenR"/>
            </a:pPr>
            <a:r>
              <a:rPr lang="pt-BR" dirty="0" smtClean="0"/>
              <a:t>Apenas 1 e 4</a:t>
            </a:r>
          </a:p>
          <a:p>
            <a:pPr marL="880110" lvl="1" indent="-514350" algn="just">
              <a:buFont typeface="+mj-lt"/>
              <a:buAutoNum type="alphaLcParenR"/>
            </a:pPr>
            <a:r>
              <a:rPr lang="pt-BR" dirty="0" smtClean="0"/>
              <a:t>Apenas 3 e 4</a:t>
            </a:r>
          </a:p>
          <a:p>
            <a:pPr marL="880110" lvl="1" indent="-514350" algn="just">
              <a:buFont typeface="+mj-lt"/>
              <a:buAutoNum type="alphaLcParenR"/>
            </a:pPr>
            <a:r>
              <a:rPr lang="pt-BR" dirty="0" smtClean="0"/>
              <a:t>Apenas 1 e 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119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820</TotalTime>
  <Words>2030</Words>
  <Application>Microsoft Office PowerPoint</Application>
  <PresentationFormat>Apresentação na tela (4:3)</PresentationFormat>
  <Paragraphs>225</Paragraphs>
  <Slides>21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Mediano</vt:lpstr>
      <vt:lpstr>Apresentação do PowerPoint</vt:lpstr>
      <vt:lpstr>Roteiro</vt:lpstr>
      <vt:lpstr>Referências</vt:lpstr>
      <vt:lpstr>Circulação Pulmonar</vt:lpstr>
      <vt:lpstr>Circulação Pulmonar</vt:lpstr>
      <vt:lpstr>Mecânica Ventilatória</vt:lpstr>
      <vt:lpstr>Mecânica Ventilatória</vt:lpstr>
      <vt:lpstr>Mecânica Ventilatória</vt:lpstr>
      <vt:lpstr>Mecânica Ventilatória</vt:lpstr>
      <vt:lpstr>Espirometria</vt:lpstr>
      <vt:lpstr>Espirometria</vt:lpstr>
      <vt:lpstr>Espirometria</vt:lpstr>
      <vt:lpstr>Trocas Gasosas</vt:lpstr>
      <vt:lpstr>Trocas Gasosas</vt:lpstr>
      <vt:lpstr>Transporte dos Gases</vt:lpstr>
      <vt:lpstr>Transporte dos Gases</vt:lpstr>
      <vt:lpstr>Distúrbios de Ventilação-Perfusão</vt:lpstr>
      <vt:lpstr>Distúrbios de Ventilação-Perfusão</vt:lpstr>
      <vt:lpstr>Controle da Ventilação</vt:lpstr>
      <vt:lpstr>Controle da Ventilação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César Sebben</dc:creator>
  <cp:lastModifiedBy>César Sebben</cp:lastModifiedBy>
  <cp:revision>77</cp:revision>
  <dcterms:created xsi:type="dcterms:W3CDTF">2013-11-05T11:48:19Z</dcterms:created>
  <dcterms:modified xsi:type="dcterms:W3CDTF">2013-11-06T01:35:55Z</dcterms:modified>
</cp:coreProperties>
</file>